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3" r:id="rId3"/>
    <p:sldId id="260" r:id="rId4"/>
    <p:sldId id="275" r:id="rId5"/>
    <p:sldId id="277" r:id="rId6"/>
    <p:sldId id="284" r:id="rId7"/>
    <p:sldId id="278" r:id="rId8"/>
    <p:sldId id="279" r:id="rId9"/>
    <p:sldId id="280" r:id="rId10"/>
    <p:sldId id="281" r:id="rId11"/>
    <p:sldId id="286" r:id="rId12"/>
    <p:sldId id="282" r:id="rId13"/>
    <p:sldId id="283" r:id="rId14"/>
    <p:sldId id="285" r:id="rId15"/>
    <p:sldId id="274" r:id="rId16"/>
    <p:sldId id="287" r:id="rId17"/>
    <p:sldId id="289" r:id="rId18"/>
    <p:sldId id="288" r:id="rId19"/>
    <p:sldId id="276" r:id="rId20"/>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2" autoAdjust="0"/>
    <p:restoredTop sz="69749" autoAdjust="0"/>
  </p:normalViewPr>
  <p:slideViewPr>
    <p:cSldViewPr snapToGrid="0" snapToObjects="1">
      <p:cViewPr varScale="1">
        <p:scale>
          <a:sx n="50" d="100"/>
          <a:sy n="50" d="100"/>
        </p:scale>
        <p:origin x="1440" y="54"/>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29.08.2017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19</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The variable shear stiffness G2t2 that is required for the activation of the adaptive web can in principle be achieved by changing either the web’s shear modulus or its thickness. The change in shear stiffness of the adaptive web will lead to a shift of the shear center in horizontal direction and thus to a non-zero twist of the profile.</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29.08.2017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29.08.2017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29.08.2017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29.08.2017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lattice nodes rigid modeling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797038" y="5959335"/>
            <a:ext cx="4498157" cy="261610"/>
          </a:xfrm>
          <a:prstGeom prst="rect">
            <a:avLst/>
          </a:prstGeom>
          <a:noFill/>
        </p:spPr>
        <p:txBody>
          <a:bodyPr wrap="square" rtlCol="0">
            <a:spAutoFit/>
          </a:bodyPr>
          <a:lstStyle/>
          <a:p>
            <a:pPr algn="ctr"/>
            <a:r>
              <a:rPr lang="en-US" sz="1100" b="1" dirty="0"/>
              <a:t>Fig X</a:t>
            </a:r>
            <a:r>
              <a:rPr lang="en-US" sz="1100" dirty="0"/>
              <a:t>: Chiral nodes on the manufactured demonstrator</a:t>
            </a:r>
            <a:endParaRPr lang="en-GB" sz="1100" baseline="30000" dirty="0"/>
          </a:p>
        </p:txBody>
      </p:sp>
      <p:sp>
        <p:nvSpPr>
          <p:cNvPr id="19" name="TextBox 18"/>
          <p:cNvSpPr txBox="1"/>
          <p:nvPr/>
        </p:nvSpPr>
        <p:spPr>
          <a:xfrm>
            <a:off x="959160" y="5400149"/>
            <a:ext cx="4498157" cy="261610"/>
          </a:xfrm>
          <a:prstGeom prst="rect">
            <a:avLst/>
          </a:prstGeom>
          <a:noFill/>
        </p:spPr>
        <p:txBody>
          <a:bodyPr wrap="square" rtlCol="0">
            <a:spAutoFit/>
          </a:bodyPr>
          <a:lstStyle/>
          <a:p>
            <a:pPr algn="ctr"/>
            <a:r>
              <a:rPr lang="en-US" sz="1100" b="1" dirty="0"/>
              <a:t>Fig X</a:t>
            </a:r>
            <a:r>
              <a:rPr lang="en-US" sz="1100" dirty="0"/>
              <a:t>: </a:t>
            </a:r>
            <a:r>
              <a:rPr lang="en-US" sz="1100" dirty="0" err="1"/>
              <a:t>Tyre</a:t>
            </a:r>
            <a:r>
              <a:rPr lang="en-US" sz="1100" dirty="0"/>
              <a:t> embedded into the lattice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GB" sz="1400" dirty="0"/>
              <a:t>Lattice nodes are only constraint in rotation around its one axis by the lattice ligaments</a:t>
            </a:r>
          </a:p>
          <a:p>
            <a:pPr marL="285750" indent="-285750">
              <a:buFont typeface="Arial" pitchFamily="34" charset="0"/>
              <a:buChar char="•"/>
            </a:pPr>
            <a:endParaRPr lang="en-GB" sz="1400" dirty="0"/>
          </a:p>
          <a:p>
            <a:pPr marL="285750" indent="-285750">
              <a:buFont typeface="Arial" pitchFamily="34" charset="0"/>
              <a:buChar char="•"/>
            </a:pPr>
            <a:r>
              <a:rPr lang="en-GB" sz="1400" dirty="0"/>
              <a:t>In the modelling, they are assumed to behave like rigid bodies</a:t>
            </a:r>
          </a:p>
        </p:txBody>
      </p:sp>
    </p:spTree>
    <p:extLst>
      <p:ext uri="{BB962C8B-B14F-4D97-AF65-F5344CB8AC3E}">
        <p14:creationId xmlns:p14="http://schemas.microsoft.com/office/powerpoint/2010/main" val="13550456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wing-box skin</a:t>
            </a:r>
          </a:p>
        </p:txBody>
      </p:sp>
      <p:grpSp>
        <p:nvGrpSpPr>
          <p:cNvPr id="2" name="Group 1"/>
          <p:cNvGrpSpPr/>
          <p:nvPr/>
        </p:nvGrpSpPr>
        <p:grpSpPr>
          <a:xfrm>
            <a:off x="6853223" y="2787878"/>
            <a:ext cx="4902384" cy="3264445"/>
            <a:chOff x="6594925" y="2864167"/>
            <a:chExt cx="4902384" cy="326444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8" name="TextBox 17"/>
            <p:cNvSpPr txBox="1"/>
            <p:nvPr/>
          </p:nvSpPr>
          <p:spPr>
            <a:xfrm>
              <a:off x="6797038" y="5697725"/>
              <a:ext cx="4498157" cy="430887"/>
            </a:xfrm>
            <a:prstGeom prst="rect">
              <a:avLst/>
            </a:prstGeom>
            <a:noFill/>
          </p:spPr>
          <p:txBody>
            <a:bodyPr wrap="square" rtlCol="0">
              <a:spAutoFit/>
            </a:bodyPr>
            <a:lstStyle/>
            <a:p>
              <a:pPr algn="ctr"/>
              <a:r>
                <a:rPr lang="en-US" sz="1100" b="1" dirty="0"/>
                <a:t>Fig X</a:t>
              </a:r>
              <a:r>
                <a:rPr lang="en-US" sz="1100" dirty="0"/>
                <a:t>: Connection between the chiral lattice and the skin on the manufactured demonstrator</a:t>
              </a:r>
              <a:endParaRPr lang="en-GB" sz="1100" baseline="30000" dirty="0"/>
            </a:p>
          </p:txBody>
        </p:sp>
      </p:grpSp>
      <p:sp>
        <p:nvSpPr>
          <p:cNvPr id="19" name="TextBox 18"/>
          <p:cNvSpPr txBox="1"/>
          <p:nvPr/>
        </p:nvSpPr>
        <p:spPr>
          <a:xfrm>
            <a:off x="1351504" y="5657110"/>
            <a:ext cx="4498157" cy="261610"/>
          </a:xfrm>
          <a:prstGeom prst="rect">
            <a:avLst/>
          </a:prstGeom>
          <a:noFill/>
        </p:spPr>
        <p:txBody>
          <a:bodyPr wrap="square" rtlCol="0">
            <a:spAutoFit/>
          </a:bodyPr>
          <a:lstStyle/>
          <a:p>
            <a:pPr algn="ctr"/>
            <a:r>
              <a:rPr lang="en-US" sz="1100" b="1" dirty="0"/>
              <a:t>Fig X</a:t>
            </a:r>
            <a:r>
              <a:rPr lang="en-US" sz="1100" dirty="0"/>
              <a:t>: Sketch of the connection between the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Unavoidable transition from the lattice of chiral structures comprised of nodes and ligaments to the skin of the wing-box</a:t>
            </a:r>
            <a:endParaRPr lang="en-GB" sz="1400" dirty="0"/>
          </a:p>
          <a:p>
            <a:pPr marL="285750" indent="-285750">
              <a:buFont typeface="Arial" pitchFamily="34" charset="0"/>
              <a:buChar char="•"/>
            </a:pPr>
            <a:r>
              <a:rPr lang="en-US" sz="1400" dirty="0"/>
              <a:t>Loads are transmitted to the lattice through this attachment points that is why its design results crucial</a:t>
            </a:r>
          </a:p>
          <a:p>
            <a:pPr marL="285750" indent="-285750">
              <a:buFont typeface="Arial" pitchFamily="34" charset="0"/>
              <a:buChar char="•"/>
            </a:pPr>
            <a:r>
              <a:rPr lang="en-US" sz="1400" dirty="0"/>
              <a:t>Degrees of freedom unconstrained: </a:t>
            </a:r>
            <a:r>
              <a:rPr lang="en-US" sz="1400" i="1" dirty="0"/>
              <a:t>u</a:t>
            </a:r>
            <a:r>
              <a:rPr lang="en-US" sz="1400" dirty="0"/>
              <a:t> and </a:t>
            </a:r>
            <a:r>
              <a:rPr lang="el-GR" sz="1400" i="1" dirty="0"/>
              <a:t>θ</a:t>
            </a:r>
            <a:endParaRPr lang="en-GB" sz="1400" i="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5356" y="2650743"/>
            <a:ext cx="3890451" cy="2961275"/>
          </a:xfrm>
          <a:prstGeom prst="rect">
            <a:avLst/>
          </a:prstGeom>
        </p:spPr>
      </p:pic>
    </p:spTree>
    <p:extLst>
      <p:ext uri="{BB962C8B-B14F-4D97-AF65-F5344CB8AC3E}">
        <p14:creationId xmlns:p14="http://schemas.microsoft.com/office/powerpoint/2010/main" val="14266949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Computational mesh description</a:t>
            </a:r>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a:t>Fine mesh size, typically equal to 3 mm.</a:t>
            </a:r>
          </a:p>
          <a:p>
            <a:pPr marL="285750" indent="-285750">
              <a:buFont typeface="Arial" pitchFamily="34" charset="0"/>
              <a:buChar char="•"/>
            </a:pPr>
            <a:r>
              <a:rPr lang="en-US" sz="1400" dirty="0"/>
              <a:t>Course 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61610"/>
          </a:xfrm>
          <a:prstGeom prst="rect">
            <a:avLst/>
          </a:prstGeom>
          <a:noFill/>
        </p:spPr>
        <p:txBody>
          <a:bodyPr wrap="square" rtlCol="0">
            <a:spAutoFit/>
          </a:bodyPr>
          <a:lstStyle/>
          <a:p>
            <a:pPr algn="ctr"/>
            <a:r>
              <a:rPr lang="en-US" sz="1100" b="1" dirty="0"/>
              <a:t>Fig X</a:t>
            </a:r>
            <a:r>
              <a:rPr lang="en-US" sz="1100" dirty="0"/>
              <a:t>:Different mesh regions</a:t>
            </a:r>
            <a:endParaRPr lang="en-GB" sz="1100" baseline="30000" dirty="0"/>
          </a:p>
        </p:txBody>
      </p:sp>
    </p:spTree>
    <p:extLst>
      <p:ext uri="{BB962C8B-B14F-4D97-AF65-F5344CB8AC3E}">
        <p14:creationId xmlns:p14="http://schemas.microsoft.com/office/powerpoint/2010/main" val="21228840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Load introduction and boundary condition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61610"/>
          </a:xfrm>
          <a:prstGeom prst="rect">
            <a:avLst/>
          </a:prstGeom>
          <a:noFill/>
        </p:spPr>
        <p:txBody>
          <a:bodyPr wrap="square" rtlCol="0">
            <a:spAutoFit/>
          </a:bodyPr>
          <a:lstStyle/>
          <a:p>
            <a:pPr algn="ctr"/>
            <a:r>
              <a:rPr lang="en-US" sz="1100" b="1" dirty="0"/>
              <a:t>Fig X</a:t>
            </a:r>
            <a:r>
              <a:rPr lang="en-US" sz="1100" dirty="0"/>
              <a:t>: Fixed boundary condition</a:t>
            </a:r>
            <a:endParaRPr lang="en-GB" sz="1100" baseline="30000" dirty="0"/>
          </a:p>
        </p:txBody>
      </p:sp>
      <p:sp>
        <p:nvSpPr>
          <p:cNvPr id="12" name="TextBox 11"/>
          <p:cNvSpPr txBox="1"/>
          <p:nvPr/>
        </p:nvSpPr>
        <p:spPr>
          <a:xfrm>
            <a:off x="6997789" y="5972352"/>
            <a:ext cx="4498157" cy="261610"/>
          </a:xfrm>
          <a:prstGeom prst="rect">
            <a:avLst/>
          </a:prstGeom>
          <a:noFill/>
        </p:spPr>
        <p:txBody>
          <a:bodyPr wrap="square" rtlCol="0">
            <a:spAutoFit/>
          </a:bodyPr>
          <a:lstStyle/>
          <a:p>
            <a:pPr algn="ctr"/>
            <a:r>
              <a:rPr lang="en-US" sz="1100" b="1" dirty="0"/>
              <a:t>Fig X</a:t>
            </a:r>
            <a:r>
              <a:rPr lang="en-US" sz="1100" dirty="0"/>
              <a:t>: Load introduction points</a:t>
            </a:r>
            <a:endParaRPr lang="en-GB" sz="1100" baseline="30000" dirty="0"/>
          </a:p>
        </p:txBody>
      </p:sp>
    </p:spTree>
    <p:extLst>
      <p:ext uri="{BB962C8B-B14F-4D97-AF65-F5344CB8AC3E}">
        <p14:creationId xmlns:p14="http://schemas.microsoft.com/office/powerpoint/2010/main" val="39860123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Response characterization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80610"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a:t>Fig X</a:t>
            </a:r>
            <a:r>
              <a:rPr lang="en-US" sz="1100" dirty="0"/>
              <a:t>: 96%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a:t>Fig X</a:t>
            </a:r>
            <a:r>
              <a:rPr lang="en-US" sz="1100" dirty="0"/>
              <a:t>: 47%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a:t>Fig X</a:t>
            </a:r>
            <a:r>
              <a:rPr lang="en-US" sz="1100" dirty="0"/>
              <a:t>: 73%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a:t>Fig X</a:t>
            </a:r>
            <a:r>
              <a:rPr lang="en-US" sz="1100" dirty="0"/>
              <a:t>: Displacement-force curve</a:t>
            </a:r>
            <a:endParaRPr lang="en-GB" sz="1100" baseline="30000" dirty="0"/>
          </a:p>
        </p:txBody>
      </p:sp>
    </p:spTree>
    <p:extLst>
      <p:ext uri="{BB962C8B-B14F-4D97-AF65-F5344CB8AC3E}">
        <p14:creationId xmlns:p14="http://schemas.microsoft.com/office/powerpoint/2010/main" val="22848485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3714" y="1161472"/>
            <a:ext cx="7082635" cy="369332"/>
          </a:xfrm>
          <a:prstGeom prst="rect">
            <a:avLst/>
          </a:prstGeom>
          <a:noFill/>
        </p:spPr>
        <p:txBody>
          <a:bodyPr wrap="square" rtlCol="0">
            <a:spAutoFit/>
          </a:bodyPr>
          <a:lstStyle/>
          <a:p>
            <a:r>
              <a:rPr lang="en-US" dirty="0"/>
              <a:t>Artificial static energy dissipation using constant damping factor (c)</a:t>
            </a: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3110" t="10195" r="7864"/>
          <a:stretch/>
        </p:blipFill>
        <p:spPr>
          <a:xfrm>
            <a:off x="431631" y="1943099"/>
            <a:ext cx="6096169" cy="3689741"/>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261610"/>
          </a:xfrm>
          <a:prstGeom prst="rect">
            <a:avLst/>
          </a:prstGeom>
          <a:noFill/>
        </p:spPr>
        <p:txBody>
          <a:bodyPr wrap="square" rtlCol="0">
            <a:spAutoFit/>
          </a:bodyPr>
          <a:lstStyle/>
          <a:p>
            <a:pPr algn="ctr"/>
            <a:r>
              <a:rPr lang="en-US" sz="1100" b="1" dirty="0"/>
              <a:t>Fig X</a:t>
            </a:r>
            <a:r>
              <a:rPr lang="en-US" sz="1100" dirty="0"/>
              <a:t>: </a:t>
            </a:r>
            <a:r>
              <a:rPr lang="en-GB" sz="1100" dirty="0"/>
              <a:t>For c = 10</a:t>
            </a:r>
            <a:r>
              <a:rPr lang="en-GB" sz="1100" baseline="30000" dirty="0"/>
              <a:t>-6</a:t>
            </a:r>
          </a:p>
        </p:txBody>
      </p:sp>
      <p:sp>
        <p:nvSpPr>
          <p:cNvPr id="27" name="TextBox 26"/>
          <p:cNvSpPr txBox="1"/>
          <p:nvPr/>
        </p:nvSpPr>
        <p:spPr>
          <a:xfrm>
            <a:off x="7708069" y="6093282"/>
            <a:ext cx="3988865" cy="261610"/>
          </a:xfrm>
          <a:prstGeom prst="rect">
            <a:avLst/>
          </a:prstGeom>
          <a:noFill/>
        </p:spPr>
        <p:txBody>
          <a:bodyPr wrap="square" rtlCol="0">
            <a:spAutoFit/>
          </a:bodyPr>
          <a:lstStyle/>
          <a:p>
            <a:pPr algn="ctr"/>
            <a:r>
              <a:rPr lang="en-US" sz="1100" b="1" dirty="0"/>
              <a:t>Fig X</a:t>
            </a:r>
            <a:r>
              <a:rPr lang="en-US" sz="1100" dirty="0"/>
              <a:t>: </a:t>
            </a:r>
            <a:r>
              <a:rPr lang="en-GB" sz="1100" dirty="0"/>
              <a:t>For c = 10</a:t>
            </a:r>
            <a:r>
              <a:rPr lang="en-GB" sz="1100" baseline="30000" dirty="0"/>
              <a:t>-9</a:t>
            </a:r>
          </a:p>
        </p:txBody>
      </p:sp>
      <p:sp>
        <p:nvSpPr>
          <p:cNvPr id="28" name="TextBox 27"/>
          <p:cNvSpPr txBox="1"/>
          <p:nvPr/>
        </p:nvSpPr>
        <p:spPr>
          <a:xfrm>
            <a:off x="798551" y="5646035"/>
            <a:ext cx="5362327" cy="261610"/>
          </a:xfrm>
          <a:prstGeom prst="rect">
            <a:avLst/>
          </a:prstGeom>
          <a:noFill/>
        </p:spPr>
        <p:txBody>
          <a:bodyPr wrap="square" rtlCol="0">
            <a:spAutoFit/>
          </a:bodyPr>
          <a:lstStyle/>
          <a:p>
            <a:pPr algn="ctr"/>
            <a:r>
              <a:rPr lang="en-US" sz="1100" b="1" dirty="0"/>
              <a:t>Fig X</a:t>
            </a:r>
            <a:r>
              <a:rPr lang="en-US" sz="1100" dirty="0"/>
              <a:t>: Displacement-force curve for various values of constant damping factor c</a:t>
            </a:r>
            <a:endParaRPr lang="en-GB" sz="1100" baseline="30000" dirty="0"/>
          </a:p>
        </p:txBody>
      </p:sp>
    </p:spTree>
    <p:extLst>
      <p:ext uri="{BB962C8B-B14F-4D97-AF65-F5344CB8AC3E}">
        <p14:creationId xmlns:p14="http://schemas.microsoft.com/office/powerpoint/2010/main" val="36823939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Buckling phenomena offset as function of design parameters</a:t>
            </a:r>
          </a:p>
        </p:txBody>
      </p:sp>
      <p:grpSp>
        <p:nvGrpSpPr>
          <p:cNvPr id="11" name="Group 10"/>
          <p:cNvGrpSpPr/>
          <p:nvPr/>
        </p:nvGrpSpPr>
        <p:grpSpPr>
          <a:xfrm>
            <a:off x="495970" y="1524425"/>
            <a:ext cx="5771331" cy="2554321"/>
            <a:chOff x="-139527" y="2036604"/>
            <a:chExt cx="6069706" cy="2686379"/>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91" y="2036604"/>
              <a:ext cx="3754978" cy="2297138"/>
            </a:xfrm>
            <a:prstGeom prst="rect">
              <a:avLst/>
            </a:prstGeom>
          </p:spPr>
        </p:pic>
        <p:sp>
          <p:nvSpPr>
            <p:cNvPr id="23" name="TextBox 22"/>
            <p:cNvSpPr txBox="1"/>
            <p:nvPr/>
          </p:nvSpPr>
          <p:spPr>
            <a:xfrm>
              <a:off x="-139527" y="4269819"/>
              <a:ext cx="6069706" cy="453164"/>
            </a:xfrm>
            <a:prstGeom prst="rect">
              <a:avLst/>
            </a:prstGeom>
            <a:noFill/>
          </p:spPr>
          <p:txBody>
            <a:bodyPr wrap="square" rtlCol="0">
              <a:spAutoFit/>
            </a:bodyPr>
            <a:lstStyle/>
            <a:p>
              <a:pPr algn="ctr"/>
              <a:r>
                <a:rPr lang="en-US" sz="1100" b="1" dirty="0"/>
                <a:t>Fig X</a:t>
              </a:r>
              <a:r>
                <a:rPr lang="en-US" sz="1100" dirty="0"/>
                <a:t>:  Force that induces the structure to collapse as a function of the wing-box wall thickness</a:t>
              </a:r>
              <a:endParaRPr lang="en-GB" sz="1100" baseline="30000" dirty="0"/>
            </a:p>
          </p:txBody>
        </p:sp>
      </p:grpSp>
      <p:grpSp>
        <p:nvGrpSpPr>
          <p:cNvPr id="12" name="Group 11"/>
          <p:cNvGrpSpPr/>
          <p:nvPr/>
        </p:nvGrpSpPr>
        <p:grpSpPr>
          <a:xfrm>
            <a:off x="6540005" y="1524227"/>
            <a:ext cx="4957304" cy="2521974"/>
            <a:chOff x="6285917" y="1897538"/>
            <a:chExt cx="5362327" cy="272802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369" y="1897538"/>
              <a:ext cx="3684476" cy="2297138"/>
            </a:xfrm>
            <a:prstGeom prst="rect">
              <a:avLst/>
            </a:prstGeom>
          </p:spPr>
        </p:pic>
        <p:sp>
          <p:nvSpPr>
            <p:cNvPr id="25" name="TextBox 24"/>
            <p:cNvSpPr txBox="1"/>
            <p:nvPr/>
          </p:nvSpPr>
          <p:spPr>
            <a:xfrm>
              <a:off x="6285917" y="4194676"/>
              <a:ext cx="5362327" cy="430887"/>
            </a:xfrm>
            <a:prstGeom prst="rect">
              <a:avLst/>
            </a:prstGeom>
            <a:noFill/>
          </p:spPr>
          <p:txBody>
            <a:bodyPr wrap="square" rtlCol="0">
              <a:spAutoFit/>
            </a:bodyPr>
            <a:lstStyle/>
            <a:p>
              <a:pPr algn="ctr"/>
              <a:r>
                <a:rPr lang="en-US" sz="1100" b="1" dirty="0"/>
                <a:t>Fig X</a:t>
              </a:r>
              <a:r>
                <a:rPr lang="en-US" sz="1100" dirty="0"/>
                <a:t>:  Force that induces the structure to collapse as a function of the wing-box length</a:t>
              </a:r>
              <a:endParaRPr lang="en-GB" sz="1100" baseline="30000" dirty="0"/>
            </a:p>
          </p:txBody>
        </p:sp>
      </p:grpSp>
      <p:grpSp>
        <p:nvGrpSpPr>
          <p:cNvPr id="26" name="Group 25"/>
          <p:cNvGrpSpPr/>
          <p:nvPr/>
        </p:nvGrpSpPr>
        <p:grpSpPr>
          <a:xfrm>
            <a:off x="832274" y="4058089"/>
            <a:ext cx="5098725" cy="2528457"/>
            <a:chOff x="221091" y="2102461"/>
            <a:chExt cx="5362327" cy="2659178"/>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391" y="2102461"/>
              <a:ext cx="3754978" cy="2165424"/>
            </a:xfrm>
            <a:prstGeom prst="rect">
              <a:avLst/>
            </a:prstGeom>
          </p:spPr>
        </p:pic>
        <p:sp>
          <p:nvSpPr>
            <p:cNvPr id="28" name="TextBox 27"/>
            <p:cNvSpPr txBox="1"/>
            <p:nvPr/>
          </p:nvSpPr>
          <p:spPr>
            <a:xfrm>
              <a:off x="221091" y="4308475"/>
              <a:ext cx="5362327" cy="453164"/>
            </a:xfrm>
            <a:prstGeom prst="rect">
              <a:avLst/>
            </a:prstGeom>
            <a:noFill/>
          </p:spPr>
          <p:txBody>
            <a:bodyPr wrap="square" rtlCol="0">
              <a:spAutoFit/>
            </a:bodyPr>
            <a:lstStyle/>
            <a:p>
              <a:pPr algn="ctr"/>
              <a:r>
                <a:rPr lang="en-US" sz="1100" b="1" dirty="0"/>
                <a:t>Fig X</a:t>
              </a:r>
              <a:r>
                <a:rPr lang="en-US" sz="1100" dirty="0"/>
                <a:t>:  Force that induces the structure to collapse as a function of the chiral ligament length</a:t>
              </a:r>
              <a:endParaRPr lang="en-GB" sz="1100" baseline="30000" dirty="0"/>
            </a:p>
          </p:txBody>
        </p:sp>
      </p:grpSp>
      <p:grpSp>
        <p:nvGrpSpPr>
          <p:cNvPr id="29" name="Group 28"/>
          <p:cNvGrpSpPr/>
          <p:nvPr/>
        </p:nvGrpSpPr>
        <p:grpSpPr>
          <a:xfrm>
            <a:off x="6533418" y="4038988"/>
            <a:ext cx="4957304" cy="2510804"/>
            <a:chOff x="6285917" y="1944825"/>
            <a:chExt cx="5362327" cy="2715942"/>
          </a:xfrm>
        </p:grpSpPr>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6369" y="1944825"/>
              <a:ext cx="3684476" cy="2202564"/>
            </a:xfrm>
            <a:prstGeom prst="rect">
              <a:avLst/>
            </a:prstGeom>
          </p:spPr>
        </p:pic>
        <p:sp>
          <p:nvSpPr>
            <p:cNvPr id="31" name="TextBox 30"/>
            <p:cNvSpPr txBox="1"/>
            <p:nvPr/>
          </p:nvSpPr>
          <p:spPr>
            <a:xfrm>
              <a:off x="6285917" y="4194676"/>
              <a:ext cx="5362327" cy="466091"/>
            </a:xfrm>
            <a:prstGeom prst="rect">
              <a:avLst/>
            </a:prstGeom>
            <a:noFill/>
          </p:spPr>
          <p:txBody>
            <a:bodyPr wrap="square" rtlCol="0">
              <a:spAutoFit/>
            </a:bodyPr>
            <a:lstStyle/>
            <a:p>
              <a:pPr algn="ctr"/>
              <a:r>
                <a:rPr lang="en-US" sz="1100" b="1" dirty="0"/>
                <a:t>Fig X</a:t>
              </a:r>
              <a:r>
                <a:rPr lang="en-US" sz="1100" dirty="0"/>
                <a:t>:  Force that induces the structure to collapse as a function of the chiral lattice thickness</a:t>
              </a:r>
              <a:endParaRPr lang="en-GB" sz="1100" baseline="30000" dirty="0"/>
            </a:p>
          </p:txBody>
        </p:sp>
      </p:grpSp>
    </p:spTree>
    <p:extLst>
      <p:ext uri="{BB962C8B-B14F-4D97-AF65-F5344CB8AC3E}">
        <p14:creationId xmlns:p14="http://schemas.microsoft.com/office/powerpoint/2010/main" val="4090130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Model optimization</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12033"/>
          <a:stretch/>
        </p:blipFill>
        <p:spPr>
          <a:xfrm>
            <a:off x="1012882" y="3501710"/>
            <a:ext cx="4857982" cy="26573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0864" y="3501710"/>
            <a:ext cx="5434445" cy="2614960"/>
          </a:xfrm>
          <a:prstGeom prst="rect">
            <a:avLst/>
          </a:prstGeom>
        </p:spPr>
      </p:pic>
      <p:sp>
        <p:nvSpPr>
          <p:cNvPr id="2" name="TextBox 1"/>
          <p:cNvSpPr txBox="1"/>
          <p:nvPr/>
        </p:nvSpPr>
        <p:spPr>
          <a:xfrm>
            <a:off x="1012882" y="1631373"/>
            <a:ext cx="10292427" cy="1477328"/>
          </a:xfrm>
          <a:prstGeom prst="rect">
            <a:avLst/>
          </a:prstGeom>
          <a:noFill/>
        </p:spPr>
        <p:txBody>
          <a:bodyPr wrap="square" rtlCol="0">
            <a:spAutoFit/>
          </a:bodyPr>
          <a:lstStyle/>
          <a:p>
            <a:pPr marL="285750" indent="-285750">
              <a:buFont typeface="Arial" pitchFamily="34" charset="0"/>
              <a:buChar char="•"/>
            </a:pPr>
            <a:r>
              <a:rPr lang="en-GB" dirty="0"/>
              <a:t>Two slides</a:t>
            </a:r>
            <a:br>
              <a:rPr lang="en-GB" dirty="0"/>
            </a:br>
            <a:endParaRPr lang="en-GB" dirty="0"/>
          </a:p>
          <a:p>
            <a:pPr marL="285750" indent="-285750">
              <a:buFont typeface="Arial" pitchFamily="34" charset="0"/>
              <a:buChar char="•"/>
            </a:pPr>
            <a:r>
              <a:rPr lang="en-GB" dirty="0"/>
              <a:t>Connection between the lattice nodes and the wing-box skin</a:t>
            </a:r>
          </a:p>
          <a:p>
            <a:pPr marL="285750" indent="-285750">
              <a:buFont typeface="Arial" pitchFamily="34" charset="0"/>
              <a:buChar char="•"/>
            </a:pPr>
            <a:endParaRPr lang="en-GB" dirty="0"/>
          </a:p>
          <a:p>
            <a:pPr marL="285750" indent="-285750">
              <a:buFont typeface="Arial" pitchFamily="34" charset="0"/>
              <a:buChar char="•"/>
            </a:pPr>
            <a:r>
              <a:rPr lang="en-GB" dirty="0"/>
              <a:t>Consistency analysis</a:t>
            </a:r>
          </a:p>
        </p:txBody>
      </p:sp>
    </p:spTree>
    <p:extLst>
      <p:ext uri="{BB962C8B-B14F-4D97-AF65-F5344CB8AC3E}">
        <p14:creationId xmlns:p14="http://schemas.microsoft.com/office/powerpoint/2010/main" val="36900852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Further steps</a:t>
            </a:r>
          </a:p>
        </p:txBody>
      </p:sp>
      <p:sp>
        <p:nvSpPr>
          <p:cNvPr id="2" name="TextBox 1"/>
          <p:cNvSpPr txBox="1"/>
          <p:nvPr/>
        </p:nvSpPr>
        <p:spPr>
          <a:xfrm>
            <a:off x="644236" y="1267691"/>
            <a:ext cx="10993582" cy="923330"/>
          </a:xfrm>
          <a:prstGeom prst="rect">
            <a:avLst/>
          </a:prstGeom>
          <a:noFill/>
        </p:spPr>
        <p:txBody>
          <a:bodyPr wrap="square" rtlCol="0">
            <a:spAutoFit/>
          </a:bodyPr>
          <a:lstStyle/>
          <a:p>
            <a:pPr marL="285750" indent="-285750">
              <a:buFont typeface="Arial" pitchFamily="34" charset="0"/>
              <a:buChar char="•"/>
            </a:pPr>
            <a:r>
              <a:rPr lang="en-GB" dirty="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a:t>Report finalization – Most of it is already written</a:t>
            </a:r>
          </a:p>
        </p:txBody>
      </p:sp>
    </p:spTree>
    <p:extLst>
      <p:ext uri="{BB962C8B-B14F-4D97-AF65-F5344CB8AC3E}">
        <p14:creationId xmlns:p14="http://schemas.microsoft.com/office/powerpoint/2010/main" val="38783410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References</a:t>
            </a:r>
          </a:p>
        </p:txBody>
      </p:sp>
      <p:sp>
        <p:nvSpPr>
          <p:cNvPr id="8" name="TextBox 7"/>
          <p:cNvSpPr txBox="1"/>
          <p:nvPr/>
        </p:nvSpPr>
        <p:spPr>
          <a:xfrm>
            <a:off x="609600" y="1419225"/>
            <a:ext cx="10972800" cy="1815882"/>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1400" dirty="0"/>
          </a:p>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by adjustable shear </a:t>
            </a:r>
            <a:r>
              <a:rPr lang="en-US" sz="1400" dirty="0" err="1"/>
              <a:t>centre</a:t>
            </a:r>
            <a:r>
              <a:rPr lang="en-US" sz="1400" dirty="0"/>
              <a:t> location,” </a:t>
            </a:r>
            <a:r>
              <a:rPr lang="en-US" sz="1400" i="1" dirty="0"/>
              <a:t>Journal of Intelligent Material Systems and Structures</a:t>
            </a:r>
            <a:r>
              <a:rPr lang="en-US" sz="1400" dirty="0"/>
              <a:t>, vol. 24, no. 3, pp. 334–346, 2013.</a:t>
            </a:r>
          </a:p>
          <a:p>
            <a:pPr marL="285750" indent="-285750">
              <a:buFont typeface="Arial" pitchFamily="34" charset="0"/>
              <a:buChar char="•"/>
            </a:pPr>
            <a:endParaRPr lang="en-US" sz="1400" dirty="0"/>
          </a:p>
          <a:p>
            <a:pPr marL="285750" indent="-285750">
              <a:buFont typeface="Arial" pitchFamily="34" charset="0"/>
              <a:buChar char="•"/>
            </a:pPr>
            <a:r>
              <a:rPr lang="en-US" sz="1400" dirty="0"/>
              <a:t>G. Ramstein, </a:t>
            </a:r>
            <a:r>
              <a:rPr lang="en-US" sz="1400" i="1" dirty="0"/>
              <a:t>Experimental Validation of Chiral Structures with Local Controlled Instabilities</a:t>
            </a:r>
            <a:r>
              <a:rPr lang="en-US" sz="1400" dirty="0"/>
              <a:t>. Semester project no. 16-015, ETH Zürich, 2016.</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1" y="1842629"/>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647013"/>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239752" y="5728734"/>
            <a:ext cx="2406213" cy="369332"/>
          </a:xfrm>
          <a:prstGeom prst="rect">
            <a:avLst/>
          </a:prstGeom>
          <a:noFill/>
        </p:spPr>
        <p:txBody>
          <a:bodyPr wrap="square" rtlCol="0">
            <a:spAutoFit/>
          </a:bodyPr>
          <a:lstStyle/>
          <a:p>
            <a:pPr algn="ctr"/>
            <a:r>
              <a:rPr lang="de-CH" dirty="0"/>
              <a:t>Raither(2013) </a:t>
            </a:r>
            <a:endParaRPr lang="en-US" dirty="0"/>
          </a:p>
        </p:txBody>
      </p:sp>
    </p:spTree>
    <p:extLst>
      <p:ext uri="{BB962C8B-B14F-4D97-AF65-F5344CB8AC3E}">
        <p14:creationId xmlns:p14="http://schemas.microsoft.com/office/powerpoint/2010/main" val="337346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628727"/>
            <a:ext cx="3199356" cy="154851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885" y="876154"/>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8" y="950218"/>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1" name="TextBox 20"/>
          <p:cNvSpPr txBox="1"/>
          <p:nvPr/>
        </p:nvSpPr>
        <p:spPr>
          <a:xfrm>
            <a:off x="317042" y="3422184"/>
            <a:ext cx="3988865" cy="261610"/>
          </a:xfrm>
          <a:prstGeom prst="rect">
            <a:avLst/>
          </a:prstGeom>
          <a:noFill/>
        </p:spPr>
        <p:txBody>
          <a:bodyPr wrap="square" rtlCol="0">
            <a:spAutoFit/>
          </a:bodyPr>
          <a:lstStyle/>
          <a:p>
            <a:pPr algn="ctr"/>
            <a:r>
              <a:rPr lang="en-US" sz="1100" b="1" dirty="0"/>
              <a:t>Fig X</a:t>
            </a:r>
            <a:r>
              <a:rPr lang="en-US" sz="1100" dirty="0"/>
              <a:t>: Working principle, </a:t>
            </a:r>
            <a:r>
              <a:rPr lang="en-US" sz="1100" dirty="0" err="1"/>
              <a:t>Raither</a:t>
            </a:r>
            <a:r>
              <a:rPr lang="en-US" sz="1100" dirty="0"/>
              <a:t> (2013)</a:t>
            </a:r>
            <a:endParaRPr lang="en-GB" sz="1100" baseline="30000" dirty="0"/>
          </a:p>
        </p:txBody>
      </p:sp>
      <p:sp>
        <p:nvSpPr>
          <p:cNvPr id="22" name="TextBox 21"/>
          <p:cNvSpPr txBox="1"/>
          <p:nvPr/>
        </p:nvSpPr>
        <p:spPr>
          <a:xfrm>
            <a:off x="7593493" y="3305065"/>
            <a:ext cx="3988865" cy="430887"/>
          </a:xfrm>
          <a:prstGeom prst="rect">
            <a:avLst/>
          </a:prstGeom>
          <a:noFill/>
        </p:spPr>
        <p:txBody>
          <a:bodyPr wrap="square" rtlCol="0">
            <a:spAutoFit/>
          </a:bodyPr>
          <a:lstStyle/>
          <a:p>
            <a:pPr algn="ctr"/>
            <a:r>
              <a:rPr lang="en-US" sz="1100" b="1" dirty="0"/>
              <a:t>Fig X</a:t>
            </a:r>
            <a:r>
              <a:rPr lang="en-US" sz="1100" dirty="0"/>
              <a:t>:  Time-variable lamination in laminate composite shells, </a:t>
            </a:r>
            <a:r>
              <a:rPr lang="en-US" sz="1100" dirty="0" err="1"/>
              <a:t>Raither</a:t>
            </a:r>
            <a:r>
              <a:rPr lang="en-US" sz="1100" dirty="0"/>
              <a:t> (2012)</a:t>
            </a:r>
            <a:endParaRPr lang="en-GB" sz="1100" baseline="30000" dirty="0"/>
          </a:p>
        </p:txBody>
      </p:sp>
      <p:sp>
        <p:nvSpPr>
          <p:cNvPr id="24" name="TextBox 23"/>
          <p:cNvSpPr txBox="1"/>
          <p:nvPr/>
        </p:nvSpPr>
        <p:spPr>
          <a:xfrm>
            <a:off x="7527054" y="6177242"/>
            <a:ext cx="3988865" cy="430887"/>
          </a:xfrm>
          <a:prstGeom prst="rect">
            <a:avLst/>
          </a:prstGeom>
          <a:noFill/>
        </p:spPr>
        <p:txBody>
          <a:bodyPr wrap="square" rtlCol="0">
            <a:spAutoFit/>
          </a:bodyPr>
          <a:lstStyle/>
          <a:p>
            <a:pPr algn="ctr"/>
            <a:r>
              <a:rPr lang="en-US" sz="1100" b="1" dirty="0"/>
              <a:t>Fig X</a:t>
            </a:r>
            <a:r>
              <a:rPr lang="en-US" sz="1100" dirty="0"/>
              <a:t>:  Time-variable lamination in laminate composite shells, </a:t>
            </a:r>
            <a:r>
              <a:rPr lang="en-US" sz="1100" dirty="0" err="1"/>
              <a:t>Raither</a:t>
            </a:r>
            <a:r>
              <a:rPr lang="en-US" sz="1100" dirty="0"/>
              <a:t> (2012)</a:t>
            </a:r>
            <a:endParaRPr lang="en-GB" sz="1100" baseline="30000" dirty="0"/>
          </a:p>
        </p:txBody>
      </p:sp>
      <p:sp>
        <p:nvSpPr>
          <p:cNvPr id="25" name="TextBox 24"/>
          <p:cNvSpPr txBox="1"/>
          <p:nvPr/>
        </p:nvSpPr>
        <p:spPr>
          <a:xfrm>
            <a:off x="642867" y="6114198"/>
            <a:ext cx="3988865" cy="261610"/>
          </a:xfrm>
          <a:prstGeom prst="rect">
            <a:avLst/>
          </a:prstGeom>
          <a:noFill/>
        </p:spPr>
        <p:txBody>
          <a:bodyPr wrap="square" rtlCol="0">
            <a:spAutoFit/>
          </a:bodyPr>
          <a:lstStyle/>
          <a:p>
            <a:pPr algn="ctr"/>
            <a:r>
              <a:rPr lang="en-US" sz="1100" b="1" dirty="0"/>
              <a:t>Fig X</a:t>
            </a:r>
            <a:r>
              <a:rPr lang="en-US" sz="1100" dirty="0"/>
              <a:t>:  Chiral structures in lattice</a:t>
            </a:r>
            <a:endParaRPr lang="en-GB" sz="1100" baseline="30000" dirty="0"/>
          </a:p>
        </p:txBody>
      </p:sp>
    </p:spTree>
    <p:extLst>
      <p:ext uri="{BB962C8B-B14F-4D97-AF65-F5344CB8AC3E}">
        <p14:creationId xmlns:p14="http://schemas.microsoft.com/office/powerpoint/2010/main" val="283411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Working principle for the proposed technology</a:t>
            </a:r>
          </a:p>
        </p:txBody>
      </p:sp>
      <p:sp>
        <p:nvSpPr>
          <p:cNvPr id="16" name="TextBox 15"/>
          <p:cNvSpPr txBox="1"/>
          <p:nvPr/>
        </p:nvSpPr>
        <p:spPr>
          <a:xfrm>
            <a:off x="431632" y="1154895"/>
            <a:ext cx="7082635" cy="369332"/>
          </a:xfrm>
          <a:prstGeom prst="rect">
            <a:avLst/>
          </a:prstGeom>
          <a:noFill/>
        </p:spPr>
        <p:txBody>
          <a:bodyPr wrap="square" rtlCol="0">
            <a:spAutoFit/>
          </a:bodyPr>
          <a:lstStyle/>
          <a:p>
            <a:r>
              <a:rPr lang="en-US" dirty="0"/>
              <a:t>Elastic instabilities induced on the chiral elements ligaments</a:t>
            </a:r>
          </a:p>
        </p:txBody>
      </p:sp>
      <p:grpSp>
        <p:nvGrpSpPr>
          <p:cNvPr id="11" name="Group 10"/>
          <p:cNvGrpSpPr/>
          <p:nvPr/>
        </p:nvGrpSpPr>
        <p:grpSpPr>
          <a:xfrm>
            <a:off x="1363218" y="2504289"/>
            <a:ext cx="10024400" cy="3675827"/>
            <a:chOff x="1372725" y="2076589"/>
            <a:chExt cx="10024400" cy="367582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725" y="2308874"/>
              <a:ext cx="5007447" cy="2888090"/>
            </a:xfrm>
            <a:prstGeom prst="rect">
              <a:avLst/>
            </a:prstGeom>
          </p:spPr>
        </p:pic>
        <p:sp>
          <p:nvSpPr>
            <p:cNvPr id="9" name="TextBox 8"/>
            <p:cNvSpPr txBox="1"/>
            <p:nvPr/>
          </p:nvSpPr>
          <p:spPr>
            <a:xfrm>
              <a:off x="1627371" y="5321528"/>
              <a:ext cx="4498157" cy="215444"/>
            </a:xfrm>
            <a:prstGeom prst="rect">
              <a:avLst/>
            </a:prstGeom>
            <a:noFill/>
          </p:spPr>
          <p:txBody>
            <a:bodyPr wrap="square" rtlCol="0">
              <a:spAutoFit/>
            </a:bodyPr>
            <a:lstStyle/>
            <a:p>
              <a:pPr algn="ctr"/>
              <a:r>
                <a:rPr lang="en-US" sz="800" b="1" dirty="0"/>
                <a:t>Fig X</a:t>
              </a:r>
              <a:r>
                <a:rPr lang="en-US" sz="800" dirty="0"/>
                <a:t>:  Set of chiral ligaments undergoing elastic instabilities at the root of the wing-box</a:t>
              </a:r>
              <a:endParaRPr lang="en-GB" sz="800" baseline="30000" dirty="0"/>
            </a:p>
          </p:txBody>
        </p:sp>
        <p:sp>
          <p:nvSpPr>
            <p:cNvPr id="10" name="TextBox 9"/>
            <p:cNvSpPr txBox="1"/>
            <p:nvPr/>
          </p:nvSpPr>
          <p:spPr>
            <a:xfrm>
              <a:off x="7408260" y="5536972"/>
              <a:ext cx="3988865" cy="215444"/>
            </a:xfrm>
            <a:prstGeom prst="rect">
              <a:avLst/>
            </a:prstGeom>
            <a:noFill/>
          </p:spPr>
          <p:txBody>
            <a:bodyPr wrap="square" rtlCol="0">
              <a:spAutoFit/>
            </a:bodyPr>
            <a:lstStyle/>
            <a:p>
              <a:pPr algn="ctr"/>
              <a:r>
                <a:rPr lang="en-US" sz="800" b="1" dirty="0"/>
                <a:t>Fig X</a:t>
              </a:r>
              <a:r>
                <a:rPr lang="en-US" sz="800" dirty="0"/>
                <a:t>: Compression load test on a basic triangular chiral structure</a:t>
              </a:r>
              <a:endParaRPr lang="en-GB" sz="8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Reduction of the overall shear modulus G</a:t>
            </a:r>
            <a:r>
              <a:rPr lang="en-US" sz="1400" baseline="-25000" dirty="0"/>
              <a:t>2</a:t>
            </a:r>
            <a:r>
              <a:rPr lang="en-US" sz="1400" dirty="0"/>
              <a:t> for the lattice of chiral structures</a:t>
            </a:r>
          </a:p>
          <a:p>
            <a:pPr marL="285750" indent="-285750">
              <a:buFont typeface="Arial" pitchFamily="34" charset="0"/>
              <a:buChar char="•"/>
            </a:pPr>
            <a:r>
              <a:rPr lang="en-US" sz="1400" dirty="0"/>
              <a:t>Effectively an effective shear modulus G</a:t>
            </a:r>
            <a:r>
              <a:rPr lang="en-US" sz="1400" baseline="-25000" dirty="0"/>
              <a:t>2,eff</a:t>
            </a:r>
            <a:r>
              <a:rPr lang="en-US" sz="1400" dirty="0"/>
              <a:t> is introduced</a:t>
            </a:r>
          </a:p>
          <a:p>
            <a:pPr marL="285750" indent="-285750">
              <a:buFont typeface="Arial" pitchFamily="34" charset="0"/>
              <a:buChar char="•"/>
            </a:pPr>
            <a:r>
              <a:rPr lang="en-US" sz="1400" dirty="0"/>
              <a:t>G</a:t>
            </a:r>
            <a:r>
              <a:rPr lang="en-US" sz="1400" baseline="-25000" dirty="0"/>
              <a:t>2,eff</a:t>
            </a:r>
            <a:r>
              <a:rPr lang="en-US" sz="1400" dirty="0"/>
              <a:t> &lt;G</a:t>
            </a:r>
            <a:r>
              <a:rPr lang="en-US" sz="1400" baseline="-25000" dirty="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Analytical model</a:t>
            </a:r>
          </a:p>
        </p:txBody>
      </p:sp>
      <p:sp>
        <p:nvSpPr>
          <p:cNvPr id="16" name="TextBox 15"/>
          <p:cNvSpPr txBox="1"/>
          <p:nvPr/>
        </p:nvSpPr>
        <p:spPr>
          <a:xfrm>
            <a:off x="431632" y="1154895"/>
            <a:ext cx="11353757" cy="646331"/>
          </a:xfrm>
          <a:prstGeom prst="rect">
            <a:avLst/>
          </a:prstGeom>
          <a:noFill/>
        </p:spPr>
        <p:txBody>
          <a:bodyPr wrap="square" rtlCol="0">
            <a:spAutoFit/>
          </a:bodyPr>
          <a:lstStyle/>
          <a:p>
            <a:r>
              <a:rPr lang="en-US" dirty="0"/>
              <a:t>Used to provide fast insight of the role of each of the design parameters on the final mechanical properties of the beam</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2286001"/>
            <a:ext cx="4324820" cy="2751262"/>
          </a:xfrm>
          <a:prstGeom prst="rect">
            <a:avLst/>
          </a:prstGeom>
        </p:spPr>
      </p:pic>
      <p:sp>
        <p:nvSpPr>
          <p:cNvPr id="14" name="TextBox 13"/>
          <p:cNvSpPr txBox="1"/>
          <p:nvPr/>
        </p:nvSpPr>
        <p:spPr>
          <a:xfrm>
            <a:off x="878325" y="5167337"/>
            <a:ext cx="4498157" cy="261610"/>
          </a:xfrm>
          <a:prstGeom prst="rect">
            <a:avLst/>
          </a:prstGeom>
          <a:noFill/>
        </p:spPr>
        <p:txBody>
          <a:bodyPr wrap="square" rtlCol="0">
            <a:spAutoFit/>
          </a:bodyPr>
          <a:lstStyle/>
          <a:p>
            <a:pPr algn="ctr"/>
            <a:r>
              <a:rPr lang="en-US" sz="1100" b="1" dirty="0"/>
              <a:t>Fig X</a:t>
            </a:r>
            <a:r>
              <a:rPr lang="en-US" sz="1100" dirty="0"/>
              <a:t>:  Analytical model of the  closed section beam</a:t>
            </a:r>
            <a:endParaRPr lang="en-GB" sz="1100" baseline="30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224" y="1974274"/>
            <a:ext cx="2745193" cy="1035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4498157" cy="246221"/>
          </a:xfrm>
          <a:prstGeom prst="rect">
            <a:avLst/>
          </a:prstGeom>
          <a:noFill/>
        </p:spPr>
        <p:txBody>
          <a:bodyPr wrap="square" rtlCol="0">
            <a:spAutoFit/>
          </a:bodyPr>
          <a:lstStyle/>
          <a:p>
            <a:r>
              <a:rPr lang="en-US" sz="1000" dirty="0"/>
              <a:t>Bending deformation provided by Bernoulli-Euler equation:</a:t>
            </a:r>
            <a:endParaRPr lang="en-GB" sz="1000" baseline="30000" dirty="0"/>
          </a:p>
        </p:txBody>
      </p:sp>
      <p:sp>
        <p:nvSpPr>
          <p:cNvPr id="19" name="TextBox 18"/>
          <p:cNvSpPr txBox="1"/>
          <p:nvPr/>
        </p:nvSpPr>
        <p:spPr>
          <a:xfrm>
            <a:off x="6081208" y="3192187"/>
            <a:ext cx="4498157" cy="246221"/>
          </a:xfrm>
          <a:prstGeom prst="rect">
            <a:avLst/>
          </a:prstGeom>
          <a:noFill/>
        </p:spPr>
        <p:txBody>
          <a:bodyPr wrap="square" rtlCol="0">
            <a:spAutoFit/>
          </a:bodyPr>
          <a:lstStyle/>
          <a:p>
            <a:r>
              <a:rPr lang="en-US" sz="1000" dirty="0"/>
              <a:t>Specific twist due to torsion provided by St. </a:t>
            </a:r>
            <a:r>
              <a:rPr lang="en-US" sz="1000" dirty="0" err="1"/>
              <a:t>Venant</a:t>
            </a:r>
            <a:r>
              <a:rPr lang="en-US" sz="1000" dirty="0"/>
              <a:t> equation:</a:t>
            </a:r>
            <a:endParaRPr lang="en-GB" sz="1000" baseline="30000" dirty="0"/>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7799" y="3585728"/>
            <a:ext cx="1936756" cy="66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4498157" cy="246221"/>
          </a:xfrm>
          <a:prstGeom prst="rect">
            <a:avLst/>
          </a:prstGeom>
          <a:noFill/>
        </p:spPr>
        <p:txBody>
          <a:bodyPr wrap="square" rtlCol="0">
            <a:spAutoFit/>
          </a:bodyPr>
          <a:lstStyle/>
          <a:p>
            <a:r>
              <a:rPr lang="en-US" sz="1000" dirty="0"/>
              <a:t>Torsional stiffness:</a:t>
            </a:r>
            <a:endParaRPr lang="en-GB" sz="1000" baseline="30000" dirty="0"/>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4219" y="4819035"/>
            <a:ext cx="1738217" cy="112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224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1619" y="1710758"/>
            <a:ext cx="5777763" cy="3851841"/>
          </a:xfrm>
          <a:prstGeom prst="rect">
            <a:avLst/>
          </a:prstGeom>
        </p:spPr>
      </p:pic>
      <p:sp>
        <p:nvSpPr>
          <p:cNvPr id="13" name="TextBox 12"/>
          <p:cNvSpPr txBox="1"/>
          <p:nvPr/>
        </p:nvSpPr>
        <p:spPr>
          <a:xfrm>
            <a:off x="6541421" y="5560179"/>
            <a:ext cx="4498157" cy="430887"/>
          </a:xfrm>
          <a:prstGeom prst="rect">
            <a:avLst/>
          </a:prstGeom>
          <a:noFill/>
        </p:spPr>
        <p:txBody>
          <a:bodyPr wrap="square" rtlCol="0">
            <a:spAutoFit/>
          </a:bodyPr>
          <a:lstStyle/>
          <a:p>
            <a:pPr algn="ctr"/>
            <a:r>
              <a:rPr lang="en-US" sz="1100" b="1" dirty="0"/>
              <a:t>Fig X</a:t>
            </a:r>
            <a:r>
              <a:rPr lang="en-US" sz="1100" dirty="0"/>
              <a:t>: Torsional and flexural compliances as a function of the stiffness ratio</a:t>
            </a:r>
            <a:endParaRPr lang="en-GB" sz="1100" baseline="30000" dirty="0"/>
          </a:p>
        </p:txBody>
      </p:sp>
      <mc:AlternateContent xmlns:mc="http://schemas.openxmlformats.org/markup-compatibility/2006" xmlns:a14="http://schemas.microsoft.com/office/drawing/2010/main">
        <mc:Choice Requires="a14">
          <p:sp>
            <p:nvSpPr>
              <p:cNvPr id="14" name="TextBox 13"/>
              <p:cNvSpPr txBox="1"/>
              <p:nvPr/>
            </p:nvSpPr>
            <p:spPr>
              <a:xfrm>
                <a:off x="741243" y="2388965"/>
                <a:ext cx="5327941" cy="2495427"/>
              </a:xfrm>
              <a:prstGeom prst="rect">
                <a:avLst/>
              </a:prstGeom>
              <a:noFill/>
            </p:spPr>
            <p:txBody>
              <a:bodyPr wrap="square" rtlCol="0">
                <a:spAutoFit/>
              </a:bodyPr>
              <a:lstStyle/>
              <a:p>
                <a:pPr marL="285750" indent="-285750">
                  <a:buFont typeface="Arial" pitchFamily="34" charset="0"/>
                  <a:buChar char="•"/>
                </a:pPr>
                <a:r>
                  <a:rPr lang="en-GB" sz="1400" b="0" dirty="0"/>
                  <a:t>Stiffnes</a:t>
                </a:r>
                <a:r>
                  <a:rPr lang="en-GB" sz="1400" dirty="0"/>
                  <a:t>s</a:t>
                </a:r>
                <a:r>
                  <a:rPr lang="es-ES" sz="1400" dirty="0"/>
                  <a:t> ratio </a:t>
                </a:r>
                <a14:m>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a:rPr>
                          <m:t>𝐸</m:t>
                        </m:r>
                      </m:e>
                      <m:sub>
                        <m:r>
                          <a:rPr lang="es-ES" sz="1400" b="0" i="1" smtClean="0">
                            <a:latin typeface="Cambria Math"/>
                          </a:rPr>
                          <m:t>1</m:t>
                        </m:r>
                      </m:sub>
                    </m:sSub>
                    <m:r>
                      <a:rPr lang="es-ES" sz="1400" b="0" i="1" smtClean="0">
                        <a:latin typeface="Cambria Math"/>
                      </a:rPr>
                      <m:t>/</m:t>
                    </m:r>
                    <m:sSub>
                      <m:sSubPr>
                        <m:ctrlPr>
                          <a:rPr lang="es-ES" sz="1400" b="0" i="1" smtClean="0">
                            <a:latin typeface="Cambria Math" panose="02040503050406030204" pitchFamily="18" charset="0"/>
                          </a:rPr>
                        </m:ctrlPr>
                      </m:sSubPr>
                      <m:e>
                        <m:r>
                          <a:rPr lang="es-ES" sz="1400" b="0" i="1" smtClean="0">
                            <a:latin typeface="Cambria Math"/>
                          </a:rPr>
                          <m:t>𝐸</m:t>
                        </m:r>
                      </m:e>
                      <m:sub>
                        <m:r>
                          <a:rPr lang="es-ES" sz="1400" b="0" i="1" smtClean="0">
                            <a:latin typeface="Cambria Math"/>
                          </a:rPr>
                          <m:t>2</m:t>
                        </m:r>
                      </m:sub>
                    </m:sSub>
                  </m:oMath>
                </a14:m>
                <a:r>
                  <a:rPr lang="en-GB" sz="1400" dirty="0"/>
                  <a:t> </a:t>
                </a:r>
                <a14:m>
                  <m:oMath xmlns:m="http://schemas.openxmlformats.org/officeDocument/2006/math">
                    <m:r>
                      <a:rPr lang="es-ES" sz="1400" b="0" i="1" dirty="0" smtClean="0">
                        <a:latin typeface="Cambria Math"/>
                      </a:rPr>
                      <m:t>∈[</m:t>
                    </m:r>
                    <m:sSup>
                      <m:sSupPr>
                        <m:ctrlPr>
                          <a:rPr lang="es-ES" sz="1400" b="0" i="1" dirty="0" smtClean="0">
                            <a:latin typeface="Cambria Math" panose="02040503050406030204" pitchFamily="18" charset="0"/>
                          </a:rPr>
                        </m:ctrlPr>
                      </m:sSupPr>
                      <m:e>
                        <m:r>
                          <a:rPr lang="es-ES" sz="1400" b="0" i="1" dirty="0" smtClean="0">
                            <a:latin typeface="Cambria Math"/>
                          </a:rPr>
                          <m:t>10</m:t>
                        </m:r>
                      </m:e>
                      <m:sup>
                        <m:r>
                          <a:rPr lang="es-ES" sz="1400" b="0" i="1" dirty="0" smtClean="0">
                            <a:latin typeface="Cambria Math"/>
                          </a:rPr>
                          <m:t>0</m:t>
                        </m:r>
                      </m:sup>
                    </m:sSup>
                    <m:r>
                      <a:rPr lang="es-ES" sz="1400" b="0" i="1" dirty="0" smtClean="0">
                        <a:latin typeface="Cambria Math"/>
                      </a:rPr>
                      <m:t>, </m:t>
                    </m:r>
                    <m:sSup>
                      <m:sSupPr>
                        <m:ctrlPr>
                          <a:rPr lang="es-ES" sz="1400" b="0" i="1" dirty="0" smtClean="0">
                            <a:latin typeface="Cambria Math" panose="02040503050406030204" pitchFamily="18" charset="0"/>
                          </a:rPr>
                        </m:ctrlPr>
                      </m:sSupPr>
                      <m:e>
                        <m:r>
                          <a:rPr lang="es-ES" sz="1400" b="0" i="1" dirty="0" smtClean="0">
                            <a:latin typeface="Cambria Math"/>
                          </a:rPr>
                          <m:t>10</m:t>
                        </m:r>
                      </m:e>
                      <m:sup>
                        <m:r>
                          <a:rPr lang="es-ES" sz="1400" b="0" i="1" dirty="0" smtClean="0">
                            <a:latin typeface="Cambria Math"/>
                          </a:rPr>
                          <m:t>3</m:t>
                        </m:r>
                      </m:sup>
                    </m:sSup>
                    <m:r>
                      <a:rPr lang="es-ES" sz="1400" b="0" i="1" dirty="0" smtClean="0">
                        <a:latin typeface="Cambria Math"/>
                      </a:rPr>
                      <m:t>]</m:t>
                    </m:r>
                  </m:oMath>
                </a14:m>
                <a:endParaRPr lang="en-GB"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compliance: </a:t>
                </a:r>
                <a14:m>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a:rPr>
                          <m:t>𝜙</m:t>
                        </m:r>
                      </m:e>
                      <m:sub>
                        <m:r>
                          <a:rPr lang="es-ES" sz="1400" b="0" i="1" smtClean="0">
                            <a:latin typeface="Cambria Math"/>
                          </a:rPr>
                          <m:t>𝑡𝑖𝑝</m:t>
                        </m:r>
                      </m:sub>
                    </m:sSub>
                    <m:r>
                      <a:rPr lang="es-ES" sz="1400" b="0" i="1" smtClean="0">
                        <a:latin typeface="Cambria Math"/>
                      </a:rPr>
                      <m:t>/</m:t>
                    </m:r>
                    <m:r>
                      <a:rPr lang="es-ES" sz="1400" b="0" i="1" smtClean="0">
                        <a:latin typeface="Cambria Math"/>
                      </a:rPr>
                      <m:t>𝑄</m:t>
                    </m:r>
                  </m:oMath>
                </a14:m>
                <a:endParaRPr lang="es-ES" sz="1400" b="0" dirty="0"/>
              </a:p>
              <a:p>
                <a:pPr marL="285750" indent="-285750">
                  <a:buFont typeface="Arial" pitchFamily="34" charset="0"/>
                  <a:buChar char="•"/>
                </a:pPr>
                <a:endParaRPr lang="en-GB" sz="1400" dirty="0"/>
              </a:p>
              <a:p>
                <a:pPr marL="285750" indent="-285750">
                  <a:buFont typeface="Arial" pitchFamily="34" charset="0"/>
                  <a:buChar char="•"/>
                </a:pPr>
                <a:r>
                  <a:rPr lang="en-GB" sz="1400" dirty="0"/>
                  <a:t>Flexural compliance: </a:t>
                </a:r>
                <a14:m>
                  <m:oMath xmlns:m="http://schemas.openxmlformats.org/officeDocument/2006/math">
                    <m:sSub>
                      <m:sSubPr>
                        <m:ctrlPr>
                          <a:rPr lang="es-ES" sz="1400" i="1">
                            <a:latin typeface="Cambria Math" panose="02040503050406030204" pitchFamily="18" charset="0"/>
                          </a:rPr>
                        </m:ctrlPr>
                      </m:sSubPr>
                      <m:e>
                        <m:r>
                          <a:rPr lang="es-ES" sz="1400" b="0" i="1" smtClean="0">
                            <a:latin typeface="Cambria Math"/>
                          </a:rPr>
                          <m:t> </m:t>
                        </m:r>
                        <m:r>
                          <a:rPr lang="es-ES" sz="1400" b="0" i="1" smtClean="0">
                            <a:latin typeface="Cambria Math"/>
                          </a:rPr>
                          <m:t>𝑤</m:t>
                        </m:r>
                      </m:e>
                      <m:sub>
                        <m:r>
                          <a:rPr lang="es-ES" sz="1400" i="1">
                            <a:latin typeface="Cambria Math"/>
                          </a:rPr>
                          <m:t>𝑡𝑖𝑝</m:t>
                        </m:r>
                      </m:sub>
                    </m:sSub>
                    <m:r>
                      <a:rPr lang="es-ES" sz="1400" i="1">
                        <a:latin typeface="Cambria Math"/>
                      </a:rPr>
                      <m:t>/</m:t>
                    </m:r>
                    <m:r>
                      <a:rPr lang="es-ES" sz="1400" i="1">
                        <a:latin typeface="Cambria Math"/>
                      </a:rPr>
                      <m:t>𝑄</m:t>
                    </m:r>
                  </m:oMath>
                </a14:m>
                <a:endParaRPr lang="es-ES"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stiffness much more sensible to variations of the stiffness ratio </a:t>
                </a:r>
              </a:p>
              <a:p>
                <a:pPr marL="285750" indent="-285750">
                  <a:buFont typeface="Arial" pitchFamily="34" charset="0"/>
                  <a:buChar char="•"/>
                </a:pPr>
                <a:endParaRPr lang="en-GB" sz="1400" dirty="0"/>
              </a:p>
              <a:p>
                <a:pPr marL="285750" indent="-285750">
                  <a:buFont typeface="Arial" pitchFamily="34" charset="0"/>
                  <a:buChar char="•"/>
                </a:pPr>
                <a:r>
                  <a:rPr lang="en-GB" sz="1400" dirty="0"/>
                  <a:t>The mechanism activation is not expected to result in large variations of the bending displacement</a:t>
                </a:r>
              </a:p>
            </p:txBody>
          </p:sp>
        </mc:Choice>
        <mc:Fallback xmlns="">
          <p:sp>
            <p:nvSpPr>
              <p:cNvPr id="14" name="TextBox 13"/>
              <p:cNvSpPr txBox="1">
                <a:spLocks noRot="1" noChangeAspect="1" noMove="1" noResize="1" noEditPoints="1" noAdjustHandles="1" noChangeArrowheads="1" noChangeShapeType="1" noTextEdit="1"/>
              </p:cNvSpPr>
              <p:nvPr/>
            </p:nvSpPr>
            <p:spPr>
              <a:xfrm>
                <a:off x="741243" y="2388965"/>
                <a:ext cx="5327941" cy="2495427"/>
              </a:xfrm>
              <a:prstGeom prst="rect">
                <a:avLst/>
              </a:prstGeom>
              <a:blipFill rotWithShape="1">
                <a:blip r:embed="rId4"/>
                <a:stretch>
                  <a:fillRect l="-229" t="-244" b="-1711"/>
                </a:stretch>
              </a:blipFill>
            </p:spPr>
            <p:txBody>
              <a:bodyPr/>
              <a:lstStyle/>
              <a:p>
                <a:r>
                  <a:rPr lang="en-GB">
                    <a:noFill/>
                  </a:rPr>
                  <a:t> </a:t>
                </a:r>
              </a:p>
            </p:txBody>
          </p:sp>
        </mc:Fallback>
      </mc:AlternateContent>
    </p:spTree>
    <p:extLst>
      <p:ext uri="{BB962C8B-B14F-4D97-AF65-F5344CB8AC3E}">
        <p14:creationId xmlns:p14="http://schemas.microsoft.com/office/powerpoint/2010/main" val="36786321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86468" y="1154895"/>
            <a:ext cx="11353757" cy="369332"/>
          </a:xfrm>
          <a:prstGeom prst="rect">
            <a:avLst/>
          </a:prstGeom>
          <a:noFill/>
        </p:spPr>
        <p:txBody>
          <a:bodyPr wrap="square" rtlCol="0">
            <a:spAutoFit/>
          </a:bodyPr>
          <a:lstStyle/>
          <a:p>
            <a:r>
              <a:rPr lang="en-US" dirty="0"/>
              <a:t>The structure response was obtained executing nonlinear simulations on </a:t>
            </a:r>
            <a:r>
              <a:rPr lang="en-US" dirty="0" err="1"/>
              <a:t>Abaqus</a:t>
            </a:r>
            <a:r>
              <a:rPr lang="en-US" dirty="0"/>
              <a:t> CAE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15444"/>
          </a:xfrm>
          <a:prstGeom prst="rect">
            <a:avLst/>
          </a:prstGeom>
          <a:noFill/>
        </p:spPr>
        <p:txBody>
          <a:bodyPr wrap="square" rtlCol="0">
            <a:spAutoFit/>
          </a:bodyPr>
          <a:lstStyle/>
          <a:p>
            <a:pPr algn="ctr"/>
            <a:r>
              <a:rPr lang="en-US" sz="800" b="1" dirty="0"/>
              <a:t>Fig X</a:t>
            </a:r>
            <a:r>
              <a:rPr lang="en-US" sz="800" dirty="0"/>
              <a:t>: General assembly of the computational model</a:t>
            </a:r>
            <a:endParaRPr lang="en-GB" sz="800" baseline="30000" dirty="0"/>
          </a:p>
        </p:txBody>
      </p:sp>
      <p:sp>
        <p:nvSpPr>
          <p:cNvPr id="22" name="TextBox 21"/>
          <p:cNvSpPr txBox="1"/>
          <p:nvPr/>
        </p:nvSpPr>
        <p:spPr>
          <a:xfrm>
            <a:off x="1215434" y="6080655"/>
            <a:ext cx="4498157" cy="215444"/>
          </a:xfrm>
          <a:prstGeom prst="rect">
            <a:avLst/>
          </a:prstGeom>
          <a:noFill/>
        </p:spPr>
        <p:txBody>
          <a:bodyPr wrap="square" rtlCol="0">
            <a:spAutoFit/>
          </a:bodyPr>
          <a:lstStyle/>
          <a:p>
            <a:pPr algn="ctr"/>
            <a:r>
              <a:rPr lang="en-US" sz="800" b="1" dirty="0"/>
              <a:t>Fig X</a:t>
            </a:r>
            <a:r>
              <a:rPr lang="en-US" sz="800" dirty="0"/>
              <a:t>:  Flow chart showing the execution of the parametric study python code</a:t>
            </a:r>
            <a:endParaRPr lang="en-GB" sz="800" baseline="30000" dirty="0"/>
          </a:p>
        </p:txBody>
      </p:sp>
    </p:spTree>
    <p:extLst>
      <p:ext uri="{BB962C8B-B14F-4D97-AF65-F5344CB8AC3E}">
        <p14:creationId xmlns:p14="http://schemas.microsoft.com/office/powerpoint/2010/main" val="2358538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structure description</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6524014" y="3439390"/>
            <a:ext cx="4397959" cy="301552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5849348" y="620714"/>
            <a:ext cx="5310872" cy="2940851"/>
          </a:xfrm>
          <a:prstGeom prst="rect">
            <a:avLst/>
          </a:prstGeom>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492" r="8666" b="19489"/>
          <a:stretch/>
        </p:blipFill>
        <p:spPr bwMode="auto">
          <a:xfrm>
            <a:off x="924790" y="2091140"/>
            <a:ext cx="4810991" cy="247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924790" y="4793265"/>
            <a:ext cx="5327941" cy="307777"/>
          </a:xfrm>
          <a:prstGeom prst="rect">
            <a:avLst/>
          </a:prstGeom>
          <a:noFill/>
        </p:spPr>
        <p:txBody>
          <a:bodyPr wrap="square" rtlCol="0">
            <a:spAutoFit/>
          </a:bodyPr>
          <a:lstStyle/>
          <a:p>
            <a:r>
              <a:rPr lang="en-US" sz="1400" dirty="0"/>
              <a:t>Parameters used in the chiral structure lattice</a:t>
            </a:r>
          </a:p>
        </p:txBody>
      </p:sp>
    </p:spTree>
    <p:extLst>
      <p:ext uri="{BB962C8B-B14F-4D97-AF65-F5344CB8AC3E}">
        <p14:creationId xmlns:p14="http://schemas.microsoft.com/office/powerpoint/2010/main" val="22749703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Wing-box in C-profile and ribs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5" y="1897640"/>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3995" y="3972885"/>
            <a:ext cx="38862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668" y="4010125"/>
            <a:ext cx="35623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113125" y="5916946"/>
            <a:ext cx="5327941" cy="307777"/>
          </a:xfrm>
          <a:prstGeom prst="rect">
            <a:avLst/>
          </a:prstGeom>
          <a:noFill/>
        </p:spPr>
        <p:txBody>
          <a:bodyPr wrap="square" rtlCol="0">
            <a:spAutoFit/>
          </a:bodyPr>
          <a:lstStyle/>
          <a:p>
            <a:pPr algn="ctr"/>
            <a:r>
              <a:rPr lang="en-US" sz="1400" dirty="0"/>
              <a:t>Parameters used in the wing-box in C-profile design</a:t>
            </a:r>
          </a:p>
        </p:txBody>
      </p:sp>
      <p:sp>
        <p:nvSpPr>
          <p:cNvPr id="17" name="TextBox 16"/>
          <p:cNvSpPr txBox="1"/>
          <p:nvPr/>
        </p:nvSpPr>
        <p:spPr>
          <a:xfrm>
            <a:off x="6698873" y="5929880"/>
            <a:ext cx="5327941" cy="307777"/>
          </a:xfrm>
          <a:prstGeom prst="rect">
            <a:avLst/>
          </a:prstGeom>
          <a:noFill/>
        </p:spPr>
        <p:txBody>
          <a:bodyPr wrap="square" rtlCol="0">
            <a:spAutoFit/>
          </a:bodyPr>
          <a:lstStyle/>
          <a:p>
            <a:pPr algn="ctr"/>
            <a:r>
              <a:rPr lang="en-US" sz="1400" dirty="0"/>
              <a:t>Parameters used in the ribs design</a:t>
            </a:r>
          </a:p>
        </p:txBody>
      </p:sp>
    </p:spTree>
    <p:extLst>
      <p:ext uri="{BB962C8B-B14F-4D97-AF65-F5344CB8AC3E}">
        <p14:creationId xmlns:p14="http://schemas.microsoft.com/office/powerpoint/2010/main" val="1872989687"/>
      </p:ext>
    </p:extLst>
  </p:cSld>
  <p:clrMapOvr>
    <a:masterClrMapping/>
  </p:clrMapOvr>
  <p:transition>
    <p:fade/>
  </p:transition>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1847</TotalTime>
  <Words>1159</Words>
  <Application>Microsoft Office PowerPoint</Application>
  <PresentationFormat>Custom</PresentationFormat>
  <Paragraphs>196</Paragraphs>
  <Slides>19</Slides>
  <Notes>19</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Cambria Math</vt:lpstr>
      <vt:lpstr>Wingdings</vt:lpstr>
      <vt:lpstr>CMASLab_presentation_16to9</vt:lpstr>
      <vt:lpstr>Master Thesis Project: Bending-Twist Shape Adaptation of Wings by Compliant Chiral Spar Design</vt:lpstr>
      <vt:lpstr>Motivation</vt:lpstr>
      <vt:lpstr>Different approaches</vt:lpstr>
      <vt:lpstr>Working principle for the proposed technology</vt:lpstr>
      <vt:lpstr>Analytical model</vt:lpstr>
      <vt:lpstr>Results from the study on the analytical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 analysis</vt:lpstr>
      <vt:lpstr>Computational model analysis</vt:lpstr>
      <vt:lpstr>Computational model analysis</vt:lpstr>
      <vt:lpstr>Computational model analysis</vt:lpstr>
      <vt:lpstr>Further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Alejandro Valverde</cp:lastModifiedBy>
  <cp:revision>71</cp:revision>
  <cp:lastPrinted>2017-05-10T14:00:41Z</cp:lastPrinted>
  <dcterms:created xsi:type="dcterms:W3CDTF">2017-05-08T14:46:56Z</dcterms:created>
  <dcterms:modified xsi:type="dcterms:W3CDTF">2017-08-29T09:38:51Z</dcterms:modified>
</cp:coreProperties>
</file>